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57"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B08512-0313-43FF-9735-0D11B360DEAC}"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08512-0313-43FF-9735-0D11B360DEAC}"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08512-0313-43FF-9735-0D11B360DEAC}"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08512-0313-43FF-9735-0D11B360DEAC}"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B08512-0313-43FF-9735-0D11B360DEAC}" type="datetimeFigureOut">
              <a:rPr lang="en-US" smtClean="0"/>
              <a:pPr/>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B08512-0313-43FF-9735-0D11B360DEAC}"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B08512-0313-43FF-9735-0D11B360DEAC}" type="datetimeFigureOut">
              <a:rPr lang="en-US" smtClean="0"/>
              <a:pPr/>
              <a:t>5/2/2011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B08512-0313-43FF-9735-0D11B360DEAC}" type="datetimeFigureOut">
              <a:rPr lang="en-US" smtClean="0"/>
              <a:pPr/>
              <a:t>5/2/2011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B08512-0313-43FF-9735-0D11B360DEAC}" type="datetimeFigureOut">
              <a:rPr lang="en-US" smtClean="0"/>
              <a:pPr/>
              <a:t>5/2/2011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B08512-0313-43FF-9735-0D11B360DEAC}"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B08512-0313-43FF-9735-0D11B360DEAC}" type="datetimeFigureOut">
              <a:rPr lang="en-US" smtClean="0"/>
              <a:pPr/>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F95914-4C73-41AE-AD26-D7DF65E6C3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08512-0313-43FF-9735-0D11B360DEAC}" type="datetimeFigureOut">
              <a:rPr lang="en-US" smtClean="0"/>
              <a:pPr/>
              <a:t>5/2/2011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F95914-4C73-41AE-AD26-D7DF65E6C3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7000">
              <a:srgbClr val="03D4A8">
                <a:alpha val="0"/>
              </a:srgbClr>
            </a:gs>
            <a:gs pos="25000">
              <a:srgbClr val="21D6E0"/>
            </a:gs>
            <a:gs pos="75000">
              <a:srgbClr val="0087E6"/>
            </a:gs>
            <a:gs pos="100000">
              <a:srgbClr val="005CBF"/>
            </a:gs>
          </a:gsLst>
          <a:lin ang="36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Chemical Combinations</a:t>
            </a:r>
            <a:endParaRPr lang="en-US" dirty="0"/>
          </a:p>
        </p:txBody>
      </p:sp>
      <p:sp>
        <p:nvSpPr>
          <p:cNvPr id="3" name="Subtitle 2"/>
          <p:cNvSpPr>
            <a:spLocks noGrp="1"/>
          </p:cNvSpPr>
          <p:nvPr>
            <p:ph type="subTitle" idx="1"/>
          </p:nvPr>
        </p:nvSpPr>
        <p:spPr/>
        <p:txBody>
          <a:bodyPr/>
          <a:lstStyle/>
          <a:p>
            <a:r>
              <a:rPr lang="en-US" dirty="0" smtClean="0">
                <a:solidFill>
                  <a:schemeClr val="accent2"/>
                </a:solidFill>
              </a:rPr>
              <a:t>By: Shauna, Morgan, </a:t>
            </a:r>
            <a:r>
              <a:rPr lang="en-US" dirty="0" smtClean="0">
                <a:solidFill>
                  <a:schemeClr val="accent2"/>
                </a:solidFill>
              </a:rPr>
              <a:t>and </a:t>
            </a:r>
            <a:r>
              <a:rPr lang="en-US" dirty="0" err="1" smtClean="0">
                <a:solidFill>
                  <a:schemeClr val="accent2"/>
                </a:solidFill>
              </a:rPr>
              <a:t>Makenna</a:t>
            </a:r>
            <a:r>
              <a:rPr lang="en-US" dirty="0" smtClean="0">
                <a:solidFill>
                  <a:schemeClr val="accent2"/>
                </a:solidFill>
              </a:rPr>
              <a:t> </a:t>
            </a:r>
            <a:endParaRPr lang="en-US" dirty="0">
              <a:solidFill>
                <a:schemeClr val="accent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Experiment</a:t>
            </a:r>
            <a:endParaRPr lang="en-US" dirty="0"/>
          </a:p>
        </p:txBody>
      </p:sp>
      <p:sp>
        <p:nvSpPr>
          <p:cNvPr id="4" name="Content Placeholder 3"/>
          <p:cNvSpPr>
            <a:spLocks noGrp="1"/>
          </p:cNvSpPr>
          <p:nvPr>
            <p:ph idx="1"/>
          </p:nvPr>
        </p:nvSpPr>
        <p:spPr/>
        <p:txBody>
          <a:bodyPr/>
          <a:lstStyle/>
          <a:p>
            <a:pPr>
              <a:buNone/>
            </a:pPr>
            <a:r>
              <a:rPr lang="en-US" dirty="0" smtClean="0"/>
              <a:t>Question-What combinations of compounds react chemically?</a:t>
            </a:r>
          </a:p>
          <a:p>
            <a:pPr>
              <a:buNone/>
            </a:pPr>
            <a:r>
              <a:rPr lang="en-US" dirty="0" smtClean="0"/>
              <a:t>Hypothesis-The Bromothymol Blue will react with Sodium bicarbonate. </a:t>
            </a:r>
          </a:p>
          <a:p>
            <a:pPr>
              <a:buNone/>
            </a:pPr>
            <a:r>
              <a:rPr lang="en-US" dirty="0" smtClean="0"/>
              <a:t>Dependent Variable-Observations</a:t>
            </a:r>
          </a:p>
          <a:p>
            <a:pPr>
              <a:buNone/>
            </a:pPr>
            <a:r>
              <a:rPr lang="en-US" dirty="0" smtClean="0"/>
              <a:t>Independent Variable-Reactions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7030A0">
            <a:alpha val="79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marL="514350" indent="-514350">
              <a:buFont typeface="+mj-lt"/>
              <a:buAutoNum type="arabicParenR"/>
            </a:pPr>
            <a:r>
              <a:rPr lang="en-US" dirty="0" smtClean="0"/>
              <a:t>Mix .5 g of sodium bicarbonate with 15 </a:t>
            </a:r>
            <a:r>
              <a:rPr lang="en-US" dirty="0" err="1" smtClean="0"/>
              <a:t>mL</a:t>
            </a:r>
            <a:r>
              <a:rPr lang="en-US" dirty="0" smtClean="0"/>
              <a:t> of Bromothymol blue.</a:t>
            </a:r>
          </a:p>
          <a:p>
            <a:pPr marL="514350" indent="-514350">
              <a:buFont typeface="+mj-lt"/>
              <a:buAutoNum type="arabicParenR"/>
            </a:pPr>
            <a:r>
              <a:rPr lang="en-US" dirty="0" smtClean="0"/>
              <a:t>Observe and record.</a:t>
            </a:r>
          </a:p>
          <a:p>
            <a:pPr marL="514350" indent="-514350">
              <a:buFont typeface="+mj-lt"/>
              <a:buAutoNum type="arabicParenR"/>
            </a:pPr>
            <a:r>
              <a:rPr lang="en-US" dirty="0" smtClean="0"/>
              <a:t>Repeat step 1, but instead mix .5 g of calcium chloride with 15 </a:t>
            </a:r>
            <a:r>
              <a:rPr lang="en-US" dirty="0" err="1" smtClean="0"/>
              <a:t>mL</a:t>
            </a:r>
            <a:r>
              <a:rPr lang="en-US" dirty="0" smtClean="0"/>
              <a:t> of Bromothymol blue. </a:t>
            </a:r>
          </a:p>
          <a:p>
            <a:pPr marL="514350" indent="-514350">
              <a:buFont typeface="+mj-lt"/>
              <a:buAutoNum type="arabicParenR"/>
            </a:pPr>
            <a:r>
              <a:rPr lang="en-US" dirty="0" smtClean="0"/>
              <a:t>Mix .5 g of sodium bicarbonate with 15 </a:t>
            </a:r>
            <a:r>
              <a:rPr lang="en-US" dirty="0" err="1" smtClean="0"/>
              <a:t>mL</a:t>
            </a:r>
            <a:r>
              <a:rPr lang="en-US" dirty="0" smtClean="0"/>
              <a:t> of water.</a:t>
            </a:r>
          </a:p>
          <a:p>
            <a:pPr marL="514350" indent="-514350">
              <a:buFont typeface="+mj-lt"/>
              <a:buAutoNum type="arabicParenR"/>
            </a:pPr>
            <a:r>
              <a:rPr lang="en-US" dirty="0" smtClean="0"/>
              <a:t>Repeat step 3 with .5 g of calcium chloride and 15 </a:t>
            </a:r>
            <a:r>
              <a:rPr lang="en-US" dirty="0" err="1" smtClean="0"/>
              <a:t>mL</a:t>
            </a:r>
            <a:r>
              <a:rPr lang="en-US" dirty="0" smtClean="0"/>
              <a:t> of water.</a:t>
            </a:r>
          </a:p>
          <a:p>
            <a:pPr marL="514350" indent="-514350">
              <a:buFont typeface="+mj-lt"/>
              <a:buAutoNum type="arabicParenR"/>
            </a:pPr>
            <a:r>
              <a:rPr lang="en-US" dirty="0" smtClean="0"/>
              <a:t>Observe and record.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 Table</a:t>
            </a:r>
            <a:endParaRPr lang="en-US" dirty="0"/>
          </a:p>
        </p:txBody>
      </p:sp>
      <p:graphicFrame>
        <p:nvGraphicFramePr>
          <p:cNvPr id="3" name="Table 2"/>
          <p:cNvGraphicFramePr>
            <a:graphicFrameLocks noGrp="1"/>
          </p:cNvGraphicFramePr>
          <p:nvPr/>
        </p:nvGraphicFramePr>
        <p:xfrm>
          <a:off x="762000" y="1158240"/>
          <a:ext cx="7696200" cy="5699760"/>
        </p:xfrm>
        <a:graphic>
          <a:graphicData uri="http://schemas.openxmlformats.org/drawingml/2006/table">
            <a:tbl>
              <a:tblPr firstRow="1" bandRow="1">
                <a:tableStyleId>{21E4AEA4-8DFA-4A89-87EB-49C32662AFE0}</a:tableStyleId>
              </a:tblPr>
              <a:tblGrid>
                <a:gridCol w="3848100"/>
                <a:gridCol w="3848100"/>
              </a:tblGrid>
              <a:tr h="558990">
                <a:tc>
                  <a:txBody>
                    <a:bodyPr/>
                    <a:lstStyle/>
                    <a:p>
                      <a:r>
                        <a:rPr lang="en-US" sz="3200" dirty="0" smtClean="0"/>
                        <a:t>Combinations</a:t>
                      </a:r>
                      <a:endParaRPr lang="en-US" sz="3200" dirty="0"/>
                    </a:p>
                  </a:txBody>
                  <a:tcPr/>
                </a:tc>
                <a:tc>
                  <a:txBody>
                    <a:bodyPr/>
                    <a:lstStyle/>
                    <a:p>
                      <a:r>
                        <a:rPr lang="en-US" sz="3200" dirty="0" smtClean="0"/>
                        <a:t>Observations</a:t>
                      </a:r>
                      <a:endParaRPr lang="en-US" sz="3200" dirty="0"/>
                    </a:p>
                  </a:txBody>
                  <a:tcPr/>
                </a:tc>
              </a:tr>
              <a:tr h="882616">
                <a:tc>
                  <a:txBody>
                    <a:bodyPr/>
                    <a:lstStyle/>
                    <a:p>
                      <a:r>
                        <a:rPr lang="en-US" dirty="0" smtClean="0"/>
                        <a:t>CaCl</a:t>
                      </a:r>
                      <a:r>
                        <a:rPr lang="en-US" baseline="-25000" dirty="0" smtClean="0"/>
                        <a:t>2</a:t>
                      </a:r>
                      <a:r>
                        <a:rPr lang="en-US" baseline="0" dirty="0" smtClean="0"/>
                        <a:t>+C</a:t>
                      </a:r>
                      <a:r>
                        <a:rPr lang="en-US" baseline="-25000" dirty="0" smtClean="0"/>
                        <a:t>27</a:t>
                      </a:r>
                      <a:r>
                        <a:rPr lang="en-US" baseline="0" dirty="0" smtClean="0"/>
                        <a:t>H</a:t>
                      </a:r>
                      <a:r>
                        <a:rPr lang="en-US" baseline="-25000" dirty="0" smtClean="0"/>
                        <a:t>28</a:t>
                      </a:r>
                      <a:r>
                        <a:rPr lang="en-US" baseline="0" dirty="0" smtClean="0"/>
                        <a:t>BrO</a:t>
                      </a:r>
                      <a:r>
                        <a:rPr lang="en-US" baseline="-25000" dirty="0" smtClean="0"/>
                        <a:t>5</a:t>
                      </a:r>
                      <a:r>
                        <a:rPr lang="en-US" baseline="0" dirty="0" smtClean="0"/>
                        <a:t>S</a:t>
                      </a:r>
                      <a:endParaRPr lang="en-US" baseline="-25000" dirty="0"/>
                    </a:p>
                  </a:txBody>
                  <a:tcPr/>
                </a:tc>
                <a:tc>
                  <a:txBody>
                    <a:bodyPr/>
                    <a:lstStyle/>
                    <a:p>
                      <a:pPr>
                        <a:buFont typeface="Arial" pitchFamily="34" charset="0"/>
                        <a:buChar char="•"/>
                      </a:pPr>
                      <a:r>
                        <a:rPr lang="en-US" dirty="0" smtClean="0"/>
                        <a:t>Dissolved</a:t>
                      </a:r>
                      <a:r>
                        <a:rPr lang="en-US" baseline="0" dirty="0" smtClean="0"/>
                        <a:t> </a:t>
                      </a:r>
                    </a:p>
                    <a:p>
                      <a:pPr>
                        <a:buFont typeface="Arial" pitchFamily="34" charset="0"/>
                        <a:buChar char="•"/>
                      </a:pPr>
                      <a:r>
                        <a:rPr lang="en-US" baseline="0" dirty="0" smtClean="0"/>
                        <a:t>Got foggy at bottom</a:t>
                      </a:r>
                    </a:p>
                    <a:p>
                      <a:pPr>
                        <a:buFont typeface="Arial" pitchFamily="34" charset="0"/>
                        <a:buChar char="•"/>
                      </a:pPr>
                      <a:r>
                        <a:rPr lang="en-US" baseline="0" dirty="0" smtClean="0"/>
                        <a:t>26.3 degrees C</a:t>
                      </a:r>
                      <a:endParaRPr lang="en-US" dirty="0"/>
                    </a:p>
                  </a:txBody>
                  <a:tcPr/>
                </a:tc>
              </a:tr>
              <a:tr h="882616">
                <a:tc>
                  <a:txBody>
                    <a:bodyPr/>
                    <a:lstStyle/>
                    <a:p>
                      <a:r>
                        <a:rPr lang="en-US" dirty="0" smtClean="0"/>
                        <a:t>CaCl</a:t>
                      </a:r>
                      <a:r>
                        <a:rPr lang="en-US" baseline="-25000" dirty="0" smtClean="0"/>
                        <a:t>2</a:t>
                      </a:r>
                      <a:r>
                        <a:rPr lang="en-US" dirty="0" smtClean="0"/>
                        <a:t>+H</a:t>
                      </a:r>
                      <a:r>
                        <a:rPr lang="en-US" baseline="-25000" dirty="0" smtClean="0"/>
                        <a:t>2</a:t>
                      </a:r>
                      <a:r>
                        <a:rPr lang="en-US" dirty="0" smtClean="0"/>
                        <a:t>O</a:t>
                      </a:r>
                      <a:endParaRPr lang="en-US" dirty="0"/>
                    </a:p>
                  </a:txBody>
                  <a:tcPr/>
                </a:tc>
                <a:tc>
                  <a:txBody>
                    <a:bodyPr/>
                    <a:lstStyle/>
                    <a:p>
                      <a:pPr>
                        <a:buFont typeface="Arial" pitchFamily="34" charset="0"/>
                        <a:buChar char="•"/>
                      </a:pPr>
                      <a:r>
                        <a:rPr lang="en-US" dirty="0" smtClean="0"/>
                        <a:t>Temperature increased</a:t>
                      </a:r>
                      <a:r>
                        <a:rPr lang="en-US" baseline="0" dirty="0" smtClean="0"/>
                        <a:t> quickly, then decreased</a:t>
                      </a:r>
                    </a:p>
                    <a:p>
                      <a:pPr>
                        <a:buFont typeface="Arial" pitchFamily="34" charset="0"/>
                        <a:buChar char="•"/>
                      </a:pPr>
                      <a:r>
                        <a:rPr lang="en-US" baseline="0" dirty="0" smtClean="0"/>
                        <a:t>23.3 degrees C</a:t>
                      </a:r>
                    </a:p>
                  </a:txBody>
                  <a:tcPr/>
                </a:tc>
              </a:tr>
              <a:tr h="882616">
                <a:tc>
                  <a:txBody>
                    <a:bodyPr/>
                    <a:lstStyle/>
                    <a:p>
                      <a:r>
                        <a:rPr lang="en-US" dirty="0" smtClean="0"/>
                        <a:t>NaHCO</a:t>
                      </a:r>
                      <a:r>
                        <a:rPr lang="en-US" baseline="-25000" dirty="0" smtClean="0"/>
                        <a:t>3</a:t>
                      </a:r>
                      <a:r>
                        <a:rPr lang="en-US" dirty="0" smtClean="0"/>
                        <a:t>+C</a:t>
                      </a:r>
                      <a:r>
                        <a:rPr lang="en-US" baseline="-25000" dirty="0" smtClean="0"/>
                        <a:t>27</a:t>
                      </a:r>
                      <a:r>
                        <a:rPr lang="en-US" dirty="0" smtClean="0"/>
                        <a:t>H</a:t>
                      </a:r>
                      <a:r>
                        <a:rPr lang="en-US" baseline="-25000" dirty="0" smtClean="0"/>
                        <a:t>28</a:t>
                      </a:r>
                      <a:r>
                        <a:rPr lang="en-US" dirty="0" smtClean="0"/>
                        <a:t>BrO</a:t>
                      </a:r>
                      <a:r>
                        <a:rPr lang="en-US" baseline="-25000" dirty="0" smtClean="0"/>
                        <a:t>5</a:t>
                      </a:r>
                      <a:r>
                        <a:rPr lang="en-US" dirty="0" smtClean="0"/>
                        <a:t>S</a:t>
                      </a:r>
                      <a:endParaRPr lang="en-US" dirty="0"/>
                    </a:p>
                  </a:txBody>
                  <a:tcPr/>
                </a:tc>
                <a:tc>
                  <a:txBody>
                    <a:bodyPr/>
                    <a:lstStyle/>
                    <a:p>
                      <a:pPr>
                        <a:buFont typeface="Arial" pitchFamily="34" charset="0"/>
                        <a:buChar char="•"/>
                      </a:pPr>
                      <a:r>
                        <a:rPr lang="en-US" dirty="0" smtClean="0"/>
                        <a:t>White</a:t>
                      </a:r>
                      <a:r>
                        <a:rPr lang="en-US" baseline="0" dirty="0" smtClean="0"/>
                        <a:t> gel/smooth layer at bottom</a:t>
                      </a:r>
                    </a:p>
                    <a:p>
                      <a:pPr>
                        <a:buFont typeface="Arial" pitchFamily="34" charset="0"/>
                        <a:buChar char="•"/>
                      </a:pPr>
                      <a:r>
                        <a:rPr lang="en-US" baseline="0" dirty="0" smtClean="0"/>
                        <a:t>Different shade of blue at bottom</a:t>
                      </a:r>
                    </a:p>
                    <a:p>
                      <a:pPr>
                        <a:buFont typeface="Arial" pitchFamily="34" charset="0"/>
                        <a:buChar char="•"/>
                      </a:pPr>
                      <a:r>
                        <a:rPr lang="en-US" baseline="0" dirty="0" smtClean="0"/>
                        <a:t>21.3 degrees C</a:t>
                      </a:r>
                      <a:endParaRPr lang="en-US" dirty="0"/>
                    </a:p>
                  </a:txBody>
                  <a:tcPr/>
                </a:tc>
              </a:tr>
              <a:tr h="882616">
                <a:tc>
                  <a:txBody>
                    <a:bodyPr/>
                    <a:lstStyle/>
                    <a:p>
                      <a:r>
                        <a:rPr lang="en-US" dirty="0" smtClean="0"/>
                        <a:t>NaHCO</a:t>
                      </a:r>
                      <a:r>
                        <a:rPr lang="en-US" baseline="-25000" dirty="0" smtClean="0"/>
                        <a:t>3</a:t>
                      </a:r>
                      <a:r>
                        <a:rPr lang="en-US" dirty="0" smtClean="0"/>
                        <a:t>+H</a:t>
                      </a:r>
                      <a:r>
                        <a:rPr lang="en-US" baseline="-25000" dirty="0" smtClean="0"/>
                        <a:t>2</a:t>
                      </a:r>
                      <a:r>
                        <a:rPr lang="en-US" dirty="0" smtClean="0"/>
                        <a:t>O</a:t>
                      </a:r>
                      <a:endParaRPr lang="en-US" dirty="0"/>
                    </a:p>
                  </a:txBody>
                  <a:tcPr/>
                </a:tc>
                <a:tc>
                  <a:txBody>
                    <a:bodyPr/>
                    <a:lstStyle/>
                    <a:p>
                      <a:pPr>
                        <a:buFont typeface="Arial" pitchFamily="34" charset="0"/>
                        <a:buChar char="•"/>
                      </a:pPr>
                      <a:r>
                        <a:rPr lang="en-US" dirty="0" smtClean="0"/>
                        <a:t>Cloudy, then settled</a:t>
                      </a:r>
                    </a:p>
                    <a:p>
                      <a:pPr>
                        <a:buFont typeface="Arial" pitchFamily="34" charset="0"/>
                        <a:buChar char="•"/>
                      </a:pPr>
                      <a:r>
                        <a:rPr lang="en-US" dirty="0" smtClean="0"/>
                        <a:t>White layer at bottom</a:t>
                      </a:r>
                    </a:p>
                    <a:p>
                      <a:pPr>
                        <a:buFont typeface="Arial" pitchFamily="34" charset="0"/>
                        <a:buChar char="•"/>
                      </a:pPr>
                      <a:r>
                        <a:rPr lang="en-US" dirty="0" smtClean="0"/>
                        <a:t>20.8 degrees C</a:t>
                      </a:r>
                      <a:endParaRPr lang="en-US" dirty="0"/>
                    </a:p>
                  </a:txBody>
                  <a:tcPr/>
                </a:tc>
              </a:tr>
              <a:tr h="1412186">
                <a:tc>
                  <a:txBody>
                    <a:bodyPr/>
                    <a:lstStyle/>
                    <a:p>
                      <a:r>
                        <a:rPr lang="en-US" dirty="0" smtClean="0"/>
                        <a:t>CaCl</a:t>
                      </a:r>
                      <a:r>
                        <a:rPr lang="en-US" baseline="-25000" dirty="0" smtClean="0"/>
                        <a:t>2</a:t>
                      </a:r>
                      <a:r>
                        <a:rPr lang="en-US" dirty="0" smtClean="0"/>
                        <a:t>+H</a:t>
                      </a:r>
                      <a:r>
                        <a:rPr lang="en-US" baseline="-25000" dirty="0" smtClean="0"/>
                        <a:t>2</a:t>
                      </a:r>
                      <a:r>
                        <a:rPr lang="en-US" dirty="0" smtClean="0"/>
                        <a:t>0+NaHCO</a:t>
                      </a:r>
                      <a:r>
                        <a:rPr lang="en-US" baseline="-25000" dirty="0" smtClean="0"/>
                        <a:t>3</a:t>
                      </a:r>
                      <a:r>
                        <a:rPr lang="en-US" dirty="0" smtClean="0"/>
                        <a:t>+C</a:t>
                      </a:r>
                      <a:r>
                        <a:rPr lang="en-US" baseline="-25000" dirty="0" smtClean="0"/>
                        <a:t>27</a:t>
                      </a:r>
                      <a:r>
                        <a:rPr lang="en-US" dirty="0" smtClean="0"/>
                        <a:t>H</a:t>
                      </a:r>
                      <a:r>
                        <a:rPr lang="en-US" baseline="-25000" dirty="0" smtClean="0"/>
                        <a:t>28</a:t>
                      </a:r>
                      <a:r>
                        <a:rPr lang="en-US" dirty="0" smtClean="0"/>
                        <a:t>BrO</a:t>
                      </a:r>
                      <a:r>
                        <a:rPr lang="en-US" baseline="-25000" dirty="0" smtClean="0"/>
                        <a:t>5</a:t>
                      </a:r>
                      <a:r>
                        <a:rPr lang="en-US" dirty="0" smtClean="0"/>
                        <a:t>S</a:t>
                      </a:r>
                      <a:endParaRPr lang="en-US" dirty="0"/>
                    </a:p>
                  </a:txBody>
                  <a:tcPr/>
                </a:tc>
                <a:tc>
                  <a:txBody>
                    <a:bodyPr/>
                    <a:lstStyle/>
                    <a:p>
                      <a:pPr>
                        <a:buFont typeface="Arial" pitchFamily="34" charset="0"/>
                        <a:buChar char="•"/>
                      </a:pPr>
                      <a:r>
                        <a:rPr lang="en-US" dirty="0" smtClean="0"/>
                        <a:t>Quickly fizzed</a:t>
                      </a:r>
                    </a:p>
                    <a:p>
                      <a:pPr>
                        <a:buFont typeface="Arial" pitchFamily="34" charset="0"/>
                        <a:buChar char="•"/>
                      </a:pPr>
                      <a:r>
                        <a:rPr lang="en-US" dirty="0" smtClean="0"/>
                        <a:t>Changed from blue</a:t>
                      </a:r>
                      <a:r>
                        <a:rPr lang="en-US" baseline="0" dirty="0" smtClean="0"/>
                        <a:t> to yellow to white</a:t>
                      </a:r>
                    </a:p>
                    <a:p>
                      <a:pPr>
                        <a:buFont typeface="Arial" pitchFamily="34" charset="0"/>
                        <a:buChar char="•"/>
                      </a:pPr>
                      <a:r>
                        <a:rPr lang="en-US" baseline="0" dirty="0" smtClean="0"/>
                        <a:t>Fizzing dropped</a:t>
                      </a:r>
                    </a:p>
                    <a:p>
                      <a:pPr>
                        <a:buFont typeface="Arial" pitchFamily="34" charset="0"/>
                        <a:buChar char="•"/>
                      </a:pPr>
                      <a:r>
                        <a:rPr lang="en-US" baseline="0" dirty="0" smtClean="0"/>
                        <a:t>Bubbled</a:t>
                      </a:r>
                    </a:p>
                    <a:p>
                      <a:pPr>
                        <a:buFont typeface="Arial" pitchFamily="34" charset="0"/>
                        <a:buChar char="•"/>
                      </a:pPr>
                      <a:r>
                        <a:rPr lang="en-US" baseline="0" dirty="0" smtClean="0"/>
                        <a:t>22.5 degrees C   </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pPr>
              <a:buNone/>
            </a:pPr>
            <a:r>
              <a:rPr lang="en-US" dirty="0" smtClean="0"/>
              <a:t>For our experiment, we tested what combinations of compounds would react. We concluded that the compounds Bromothymol blue, calcium chloride, and sodium bicarbonate react by changing colors, fizzing, and temperature changes. In the last combination, we mixed all the compounds all together. The temperature rose and then decreased as did the bubbles in the test tube.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4" name="Picture 3" descr="compound lab 1.JPG"/>
          <p:cNvPicPr>
            <a:picLocks noChangeAspect="1"/>
          </p:cNvPicPr>
          <p:nvPr/>
        </p:nvPicPr>
        <p:blipFill>
          <a:blip r:embed="rId2" cstate="print"/>
          <a:stretch>
            <a:fillRect/>
          </a:stretch>
        </p:blipFill>
        <p:spPr>
          <a:xfrm>
            <a:off x="1905000" y="3790950"/>
            <a:ext cx="3784600" cy="2838450"/>
          </a:xfrm>
          <a:prstGeom prst="rect">
            <a:avLst/>
          </a:prstGeom>
        </p:spPr>
      </p:pic>
      <p:pic>
        <p:nvPicPr>
          <p:cNvPr id="2" name="Picture 1" descr="compound lab 1 (2).JPG"/>
          <p:cNvPicPr>
            <a:picLocks noChangeAspect="1"/>
          </p:cNvPicPr>
          <p:nvPr/>
        </p:nvPicPr>
        <p:blipFill>
          <a:blip r:embed="rId3" cstate="print"/>
          <a:stretch>
            <a:fillRect/>
          </a:stretch>
        </p:blipFill>
        <p:spPr>
          <a:xfrm rot="20879565">
            <a:off x="661111" y="659815"/>
            <a:ext cx="4267200" cy="3200400"/>
          </a:xfrm>
          <a:prstGeom prst="rect">
            <a:avLst/>
          </a:prstGeom>
        </p:spPr>
      </p:pic>
      <p:pic>
        <p:nvPicPr>
          <p:cNvPr id="3" name="Picture 2" descr="compound lab 1 (3).JPG"/>
          <p:cNvPicPr>
            <a:picLocks noChangeAspect="1"/>
          </p:cNvPicPr>
          <p:nvPr/>
        </p:nvPicPr>
        <p:blipFill>
          <a:blip r:embed="rId4" cstate="print"/>
          <a:stretch>
            <a:fillRect/>
          </a:stretch>
        </p:blipFill>
        <p:spPr>
          <a:xfrm rot="396598">
            <a:off x="4805060" y="1664580"/>
            <a:ext cx="3937000" cy="2952750"/>
          </a:xfrm>
          <a:prstGeom prst="rect">
            <a:avLst/>
          </a:prstGeom>
        </p:spPr>
      </p:pic>
      <p:sp>
        <p:nvSpPr>
          <p:cNvPr id="5" name="Rectangle 4"/>
          <p:cNvSpPr/>
          <p:nvPr/>
        </p:nvSpPr>
        <p:spPr>
          <a:xfrm>
            <a:off x="4512745" y="304800"/>
            <a:ext cx="4631255" cy="1200329"/>
          </a:xfrm>
          <a:prstGeom prst="rect">
            <a:avLst/>
          </a:prstGeom>
          <a:noFill/>
        </p:spPr>
        <p:txBody>
          <a:bodyPr wrap="square" lIns="91440" tIns="45720" rIns="91440" bIns="45720">
            <a:spAutoFit/>
          </a:bodyPr>
          <a:lstStyle/>
          <a:p>
            <a:pPr algn="ctr"/>
            <a:r>
              <a:rPr lang="en-US" sz="7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Pictures!!!</a:t>
            </a:r>
            <a:endParaRPr lang="en-US" sz="7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238</Words>
  <Application>Microsoft Office PowerPoint</Application>
  <PresentationFormat>On-screen Show (4:3)</PresentationFormat>
  <Paragraphs>41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Chemical Combinations</vt:lpstr>
      <vt:lpstr>Experiment</vt:lpstr>
      <vt:lpstr>Procedure</vt:lpstr>
      <vt:lpstr>Combination Table</vt:lpstr>
      <vt:lpstr>Summary</vt:lpstr>
      <vt:lpstr>Slide 6</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Combinations</dc:title>
  <dc:creator>User</dc:creator>
  <cp:lastModifiedBy>User</cp:lastModifiedBy>
  <cp:revision>7</cp:revision>
  <dcterms:created xsi:type="dcterms:W3CDTF">2011-04-29T13:55:07Z</dcterms:created>
  <dcterms:modified xsi:type="dcterms:W3CDTF">2011-05-02T13:28:58Z</dcterms:modified>
</cp:coreProperties>
</file>